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41" r:id="rId2"/>
    <p:sldId id="585" r:id="rId3"/>
    <p:sldId id="582" r:id="rId4"/>
    <p:sldId id="581" r:id="rId5"/>
    <p:sldId id="583" r:id="rId6"/>
    <p:sldId id="579" r:id="rId7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9"/>
    <p:restoredTop sz="94730"/>
  </p:normalViewPr>
  <p:slideViewPr>
    <p:cSldViewPr>
      <p:cViewPr varScale="1">
        <p:scale>
          <a:sx n="121" d="100"/>
          <a:sy n="121" d="100"/>
        </p:scale>
        <p:origin x="18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11/16/20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11/16/20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1" y="381000"/>
            <a:ext cx="2667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117856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151469"/>
            <a:ext cx="54864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1469"/>
            <a:ext cx="5588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7541" y="6461447"/>
            <a:ext cx="8940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Module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FD3AE-7B31-FB40-93E9-9E19F3055CE6}"/>
              </a:ext>
            </a:extLst>
          </p:cNvPr>
          <p:cNvSpPr txBox="1"/>
          <p:nvPr userDrawn="1"/>
        </p:nvSpPr>
        <p:spPr>
          <a:xfrm>
            <a:off x="8803051" y="6451602"/>
            <a:ext cx="31496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3E6FB-A43A-1440-8CFC-E45A2373FA7C}"/>
              </a:ext>
            </a:extLst>
          </p:cNvPr>
          <p:cNvSpPr txBox="1"/>
          <p:nvPr userDrawn="1"/>
        </p:nvSpPr>
        <p:spPr>
          <a:xfrm>
            <a:off x="5885847" y="6471291"/>
            <a:ext cx="42030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500" smtClean="0">
                <a:solidFill>
                  <a:schemeClr val="bg1"/>
                </a:solidFill>
              </a:rPr>
              <a:pPr algn="ctr"/>
              <a:t>‹#›</a:t>
            </a:fld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meetings.cshl.edu/courses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nabio.org/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3.jpg"/><Relationship Id="rId21" Type="http://schemas.openxmlformats.org/officeDocument/2006/relationships/hyperlink" Target="https://sites.wustl.edu/pettilab/" TargetMode="External"/><Relationship Id="rId7" Type="http://schemas.openxmlformats.org/officeDocument/2006/relationships/hyperlink" Target="http://www.griffithlab.org/" TargetMode="External"/><Relationship Id="rId12" Type="http://schemas.openxmlformats.org/officeDocument/2006/relationships/image" Target="../media/image8.jpg"/><Relationship Id="rId17" Type="http://schemas.openxmlformats.org/officeDocument/2006/relationships/image" Target="../media/image13.png"/><Relationship Id="rId2" Type="http://schemas.openxmlformats.org/officeDocument/2006/relationships/image" Target="../media/image2.jpg"/><Relationship Id="rId16" Type="http://schemas.openxmlformats.org/officeDocument/2006/relationships/image" Target="../media/image12.tiff"/><Relationship Id="rId20" Type="http://schemas.openxmlformats.org/officeDocument/2006/relationships/hyperlink" Target="http://quinlanlab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gif"/><Relationship Id="rId5" Type="http://schemas.openxmlformats.org/officeDocument/2006/relationships/image" Target="../media/image5.png"/><Relationship Id="rId15" Type="http://schemas.openxmlformats.org/officeDocument/2006/relationships/image" Target="../media/image11.jpeg"/><Relationship Id="rId10" Type="http://schemas.openxmlformats.org/officeDocument/2006/relationships/hyperlink" Target="http://www.pmbio.org/" TargetMode="External"/><Relationship Id="rId19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hyperlink" Target="http://www.genviz.org/" TargetMode="External"/><Relationship Id="rId1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9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Bioinformatics Analysis (Virtual)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2706689" y="4549776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 charset="0"/>
                <a:hlinkClick r:id="rId2"/>
              </a:rPr>
              <a:t>http://meetings.cshl.edu/courses.html</a:t>
            </a:r>
            <a:r>
              <a:rPr lang="en-US" sz="2800" dirty="0">
                <a:latin typeface="Calibri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648072"/>
          </a:xfrm>
        </p:spPr>
        <p:txBody>
          <a:bodyPr/>
          <a:lstStyle/>
          <a:p>
            <a:r>
              <a:rPr lang="en-US" sz="3200" dirty="0"/>
              <a:t>Introductions to Bioinformatics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2" y="679444"/>
            <a:ext cx="1504063" cy="1671180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18" y="673582"/>
            <a:ext cx="1357730" cy="16806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02645" y="2420888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Assistant Professor of Medicine</a:t>
            </a:r>
            <a:br>
              <a:rPr lang="en-US" sz="1000" dirty="0"/>
            </a:br>
            <a:r>
              <a:rPr lang="en-US" sz="1000" dirty="0"/>
              <a:t>Assistant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1631" y="2391764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248" y="4381194"/>
            <a:ext cx="1544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Huiming</a:t>
            </a:r>
            <a:r>
              <a:rPr lang="en-US" sz="1200" dirty="0"/>
              <a:t> Xia</a:t>
            </a:r>
          </a:p>
          <a:p>
            <a:pPr algn="ctr"/>
            <a:r>
              <a:rPr lang="en-US" sz="1200" dirty="0"/>
              <a:t>PhD candidate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64972" y="438119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Kelsy</a:t>
            </a:r>
            <a:r>
              <a:rPr lang="en-US" sz="1200" dirty="0"/>
              <a:t> </a:t>
            </a:r>
            <a:r>
              <a:rPr lang="en-US" sz="1200" dirty="0" err="1"/>
              <a:t>Cotto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2" y="3284984"/>
            <a:ext cx="1079700" cy="10797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1" y="3317207"/>
            <a:ext cx="919204" cy="10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4" y="4892803"/>
            <a:ext cx="3240360" cy="678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-325253" y="5522822"/>
            <a:ext cx="47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hlinkClick r:id="rId7"/>
              </a:rPr>
              <a:t>griffithlab.org</a:t>
            </a:r>
            <a:endParaRPr lang="en-US" sz="1800" dirty="0"/>
          </a:p>
          <a:p>
            <a:pPr algn="ctr"/>
            <a:r>
              <a:rPr lang="en-US" sz="1800" b="1" dirty="0">
                <a:hlinkClick r:id="rId8"/>
              </a:rPr>
              <a:t>rnabio.org</a:t>
            </a:r>
            <a:r>
              <a:rPr lang="en-US" sz="1800" b="1" dirty="0"/>
              <a:t> </a:t>
            </a:r>
            <a:r>
              <a:rPr lang="en-US" sz="1800" dirty="0"/>
              <a:t>  </a:t>
            </a:r>
            <a:r>
              <a:rPr lang="en-US" sz="1800" dirty="0">
                <a:hlinkClick r:id="rId9"/>
              </a:rPr>
              <a:t>genviz.org</a:t>
            </a:r>
            <a:r>
              <a:rPr lang="en-US" sz="1800" dirty="0"/>
              <a:t>   </a:t>
            </a:r>
            <a:r>
              <a:rPr lang="en-US" sz="1800" dirty="0">
                <a:hlinkClick r:id="rId10"/>
              </a:rPr>
              <a:t>pmbio.org</a:t>
            </a:r>
            <a:r>
              <a:rPr lang="en-US" sz="1800" dirty="0"/>
              <a:t>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647F2E-2160-114E-B90D-D382568A25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7" y="5046648"/>
            <a:ext cx="3534528" cy="1095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905E5-0688-1045-BAB9-6F317AED01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26" y="679096"/>
            <a:ext cx="1512168" cy="19322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67EA72-24E0-034E-A5FB-8A7BF40754F0}"/>
              </a:ext>
            </a:extLst>
          </p:cNvPr>
          <p:cNvSpPr txBox="1"/>
          <p:nvPr/>
        </p:nvSpPr>
        <p:spPr>
          <a:xfrm>
            <a:off x="5524662" y="27352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Allegra Petti</a:t>
            </a:r>
          </a:p>
          <a:p>
            <a:pPr algn="ctr"/>
            <a:r>
              <a:rPr lang="en-US" sz="1000" dirty="0"/>
              <a:t>Assistant Professor of Medicine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CAB4C-6636-C34B-8DE3-D9EE80939E69}"/>
              </a:ext>
            </a:extLst>
          </p:cNvPr>
          <p:cNvSpPr txBox="1"/>
          <p:nvPr/>
        </p:nvSpPr>
        <p:spPr>
          <a:xfrm>
            <a:off x="5834932" y="3623496"/>
            <a:ext cx="355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oper Std Black" panose="0208090304030B020404" pitchFamily="18" charset="77"/>
              </a:rPr>
              <a:t>PETTI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LAB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80FE9-6A33-7541-B07E-F7F08F02F16A}"/>
              </a:ext>
            </a:extLst>
          </p:cNvPr>
          <p:cNvSpPr txBox="1"/>
          <p:nvPr/>
        </p:nvSpPr>
        <p:spPr>
          <a:xfrm>
            <a:off x="3623444" y="2370176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0CD40C7-E70B-1B43-AE59-4E7AB43B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48" y="673582"/>
            <a:ext cx="1677042" cy="16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1215C03-6C73-4047-B09B-05C7E4AB03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89" y="3287683"/>
            <a:ext cx="1003977" cy="1062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3FC6C2-5836-FA4C-8674-B0714994DC9A}"/>
              </a:ext>
            </a:extLst>
          </p:cNvPr>
          <p:cNvSpPr txBox="1"/>
          <p:nvPr/>
        </p:nvSpPr>
        <p:spPr>
          <a:xfrm>
            <a:off x="2922629" y="437470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Megan </a:t>
            </a:r>
            <a:r>
              <a:rPr lang="en-US" sz="1200" dirty="0" err="1"/>
              <a:t>Richters</a:t>
            </a:r>
            <a:endParaRPr lang="en-US" sz="1200" dirty="0"/>
          </a:p>
          <a:p>
            <a:pPr algn="ctr"/>
            <a:r>
              <a:rPr lang="en-US" sz="1200" dirty="0"/>
              <a:t>PhD candidate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44689-1902-EF4E-995A-9D7DA37E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22" y="673582"/>
            <a:ext cx="1816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495C83-2FCA-304B-BE22-3B096DF3710C}"/>
              </a:ext>
            </a:extLst>
          </p:cNvPr>
          <p:cNvSpPr txBox="1"/>
          <p:nvPr/>
        </p:nvSpPr>
        <p:spPr>
          <a:xfrm>
            <a:off x="8438510" y="2626021"/>
            <a:ext cx="355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Aaron Quinlan</a:t>
            </a:r>
          </a:p>
          <a:p>
            <a:r>
              <a:rPr lang="en-US" sz="1000" dirty="0"/>
              <a:t>Professor of Human Genetics and of Biomedical Informatics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08C16-9B23-2C47-BB74-4AEAD51032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44422" y="4982644"/>
            <a:ext cx="1411558" cy="1411558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EF37BC6-8824-B445-89C3-C5CA42387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185" y="3312604"/>
            <a:ext cx="919203" cy="129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C2F05D8-3017-B74F-B725-0CDB6CDD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698" y="3317207"/>
            <a:ext cx="1170772" cy="116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600DE0-9769-C249-AD8F-BE2A0B8682A9}"/>
              </a:ext>
            </a:extLst>
          </p:cNvPr>
          <p:cNvSpPr txBox="1"/>
          <p:nvPr/>
        </p:nvSpPr>
        <p:spPr>
          <a:xfrm>
            <a:off x="10612163" y="4540889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Simone Longo</a:t>
            </a:r>
          </a:p>
          <a:p>
            <a:r>
              <a:rPr lang="en-US" sz="1200" dirty="0"/>
              <a:t>Graduate Student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8AF47D-19CE-044A-AC61-5AAC94FB940E}"/>
              </a:ext>
            </a:extLst>
          </p:cNvPr>
          <p:cNvSpPr txBox="1"/>
          <p:nvPr/>
        </p:nvSpPr>
        <p:spPr>
          <a:xfrm>
            <a:off x="8602642" y="4638672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John Chamberlin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D665298-D7A1-9C46-9B36-003E31272D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19" y="5447296"/>
            <a:ext cx="2670761" cy="5232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3BFF93-5B7D-F144-B23B-8E83A776BF16}"/>
              </a:ext>
            </a:extLst>
          </p:cNvPr>
          <p:cNvSpPr/>
          <p:nvPr/>
        </p:nvSpPr>
        <p:spPr>
          <a:xfrm>
            <a:off x="8278643" y="6011996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20"/>
              </a:rPr>
              <a:t>quinlanlab.org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74DA5-5E96-F74A-BDE4-BD8E44AA5380}"/>
              </a:ext>
            </a:extLst>
          </p:cNvPr>
          <p:cNvSpPr/>
          <p:nvPr/>
        </p:nvSpPr>
        <p:spPr>
          <a:xfrm>
            <a:off x="5663952" y="4077072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21"/>
              </a:rPr>
              <a:t>sites.wustl.edu/pettilab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0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SEQTEC Informatics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2A22-C789-4E49-B903-72935EEC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66-3710-1545-9F35-E9D3FE7B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06" y="1628800"/>
            <a:ext cx="11785600" cy="4724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Monday - Introduction to technologies</a:t>
            </a:r>
          </a:p>
          <a:p>
            <a:pPr marL="0" indent="0">
              <a:buNone/>
            </a:pPr>
            <a:r>
              <a:rPr lang="en-US" b="1" dirty="0"/>
              <a:t>Tuesday - Bioinformatics basics and NGS data fundamentals</a:t>
            </a:r>
          </a:p>
          <a:p>
            <a:pPr marL="0" indent="0">
              <a:buNone/>
            </a:pPr>
            <a:r>
              <a:rPr lang="en-US" b="1" dirty="0"/>
              <a:t>Wednesday - </a:t>
            </a:r>
            <a:r>
              <a:rPr lang="en-US" b="1" dirty="0" err="1"/>
              <a:t>RNAseq</a:t>
            </a:r>
            <a:r>
              <a:rPr lang="en-US" b="1" dirty="0"/>
              <a:t> expression analysis</a:t>
            </a:r>
          </a:p>
          <a:p>
            <a:pPr marL="0" indent="0">
              <a:buNone/>
            </a:pPr>
            <a:r>
              <a:rPr lang="en-US" b="1" dirty="0"/>
              <a:t>Thursday - </a:t>
            </a:r>
            <a:r>
              <a:rPr lang="en-US" b="1" dirty="0" err="1"/>
              <a:t>RNAseq</a:t>
            </a:r>
            <a:r>
              <a:rPr lang="en-US" b="1" dirty="0"/>
              <a:t> differential expression analysis and interpretation</a:t>
            </a:r>
          </a:p>
          <a:p>
            <a:pPr marL="0" indent="0">
              <a:buNone/>
            </a:pPr>
            <a:r>
              <a:rPr lang="en-US" b="1" dirty="0"/>
              <a:t>Friday - Single cell </a:t>
            </a:r>
            <a:r>
              <a:rPr lang="en-US" b="1" dirty="0" err="1"/>
              <a:t>RNAseq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173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23926"/>
            <a:ext cx="11785600" cy="4724400"/>
          </a:xfrm>
        </p:spPr>
        <p:txBody>
          <a:bodyPr/>
          <a:lstStyle/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Wrap-up and Q&amp;A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764704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Not counting the pre-requisites and materials for this course:</a:t>
            </a:r>
          </a:p>
          <a:p>
            <a:r>
              <a:rPr lang="en-US" sz="2000" dirty="0"/>
              <a:t>Do you consider yourself a bioinformatician?</a:t>
            </a:r>
          </a:p>
          <a:p>
            <a:r>
              <a:rPr lang="en-US" sz="2000" dirty="0"/>
              <a:t>Are you familiar with </a:t>
            </a:r>
            <a:r>
              <a:rPr lang="en-US" sz="2000" dirty="0" err="1"/>
              <a:t>linux</a:t>
            </a:r>
            <a:r>
              <a:rPr lang="en-US" sz="20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sometimes write code?</a:t>
            </a:r>
          </a:p>
          <a:p>
            <a:r>
              <a:rPr lang="en-US" sz="20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use git/</a:t>
            </a:r>
            <a:r>
              <a:rPr lang="en-US" sz="2000" dirty="0" err="1"/>
              <a:t>github</a:t>
            </a:r>
            <a:r>
              <a:rPr lang="en-US" sz="2000" dirty="0"/>
              <a:t>?</a:t>
            </a:r>
          </a:p>
          <a:p>
            <a:r>
              <a:rPr lang="en-US" sz="2000" dirty="0"/>
              <a:t>What organism do you work with?</a:t>
            </a:r>
          </a:p>
          <a:p>
            <a:r>
              <a:rPr lang="en-US" sz="2000" dirty="0"/>
              <a:t>Are you interested in bulk </a:t>
            </a:r>
            <a:r>
              <a:rPr lang="en-US" sz="2000" dirty="0" err="1"/>
              <a:t>RNAseq</a:t>
            </a:r>
            <a:r>
              <a:rPr lang="en-US" sz="2000" dirty="0"/>
              <a:t> (Yes), </a:t>
            </a:r>
            <a:r>
              <a:rPr lang="en-US" sz="2000" dirty="0" err="1"/>
              <a:t>scRNAseq</a:t>
            </a:r>
            <a:r>
              <a:rPr lang="en-US" sz="2000" dirty="0"/>
              <a:t> (No), or both (hand)?</a:t>
            </a:r>
          </a:p>
          <a:p>
            <a:r>
              <a:rPr lang="en-US" sz="2000" dirty="0"/>
              <a:t>Who has a dual monitor setup?</a:t>
            </a:r>
          </a:p>
        </p:txBody>
      </p:sp>
    </p:spTree>
    <p:extLst>
      <p:ext uri="{BB962C8B-B14F-4D97-AF65-F5344CB8AC3E}">
        <p14:creationId xmlns:p14="http://schemas.microsoft.com/office/powerpoint/2010/main" val="24449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10845</TotalTime>
  <Words>330</Words>
  <Application>Microsoft Macintosh PowerPoint</Application>
  <PresentationFormat>Widescreen</PresentationFormat>
  <Paragraphs>67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Cooper Std Black</vt:lpstr>
      <vt:lpstr>Segoe UI</vt:lpstr>
      <vt:lpstr>Office Theme</vt:lpstr>
      <vt:lpstr>Advanced Sequencing Technologies &amp; Bioinformatics Analysis (Virtual)</vt:lpstr>
      <vt:lpstr>Introductions to Bioinformatics instructors</vt:lpstr>
      <vt:lpstr>Introduction to SEQTEC Informatics – philosophy and goals</vt:lpstr>
      <vt:lpstr>Course outline</vt:lpstr>
      <vt:lpstr>Course format for a typical day</vt:lpstr>
      <vt:lpstr>Student poll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Griffith, Obi</cp:lastModifiedBy>
  <cp:revision>707</cp:revision>
  <dcterms:created xsi:type="dcterms:W3CDTF">2011-11-14T19:50:16Z</dcterms:created>
  <dcterms:modified xsi:type="dcterms:W3CDTF">2020-11-16T15:58:04Z</dcterms:modified>
</cp:coreProperties>
</file>